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8B7"/>
    <a:srgbClr val="A09D79"/>
    <a:srgbClr val="AD5C4D"/>
    <a:srgbClr val="543E35"/>
    <a:srgbClr val="637700"/>
    <a:srgbClr val="FFF4ED"/>
    <a:srgbClr val="5E6A76"/>
    <a:srgbClr val="000000"/>
    <a:srgbClr val="F8F3F0"/>
    <a:srgbClr val="D7D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44B5FD-7B46-4DE8-B641-C4CE87706372}" v="302" dt="2023-09-08T16:30:57.240"/>
  </p1510:revLst>
</p1510:revInfo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30"/>
  </p:normalViewPr>
  <p:slideViewPr>
    <p:cSldViewPr snapToGrid="0">
      <p:cViewPr varScale="1">
        <p:scale>
          <a:sx n="76" d="100"/>
          <a:sy n="76" d="100"/>
        </p:scale>
        <p:origin x="296" y="36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9/8/2023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9/8/2023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794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543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054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441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955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5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76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26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9277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Picture Placeholder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325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976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626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9277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72" y="355701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231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60536" y="1911096"/>
            <a:ext cx="2944368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BC3B985-E244-9B94-5C9B-8ED7DCD699F7}"/>
              </a:ext>
            </a:extLst>
          </p:cNvPr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01FE67-785F-1A9A-BBBD-4F9A419AC158}"/>
              </a:ext>
            </a:extLst>
          </p:cNvPr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1E289D-5AB0-EF69-573E-509925B56AD3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B8D33D-94BC-23EE-0691-9CC4E4CFE33B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8C351DE-CA9A-93E5-2E6E-0921FA2D688A}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688" y="1170432"/>
            <a:ext cx="4133088" cy="4351338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6B97A1A-D605-738D-8C08-D97B3BBB5274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3078480"/>
            <a:ext cx="4840641" cy="1773555"/>
          </a:xfr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1041-CFF4-58F6-F8DE-DFDCD6CC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0320" y="4852035"/>
            <a:ext cx="4840641" cy="551411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C49F1D-4E95-A334-0DE1-5115637E40AF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560DF2B-C95A-F8F1-E64F-37BCABFF8014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6011814-D2B8-5264-367E-302C5338E1E6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E452E6-C959-CF06-5BE1-AC6D28707FCB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78188" y="2740025"/>
            <a:ext cx="5688012" cy="2028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/>
          <a:lstStyle>
            <a:lvl1pPr algn="ctr">
              <a:defRPr sz="2400" cap="all" baseline="0">
                <a:latin typeface="Gill Sans Nova" panose="020B06020201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1" r:id="rId4"/>
    <p:sldLayoutId id="2147483659" r:id="rId5"/>
    <p:sldLayoutId id="2147483660" r:id="rId6"/>
    <p:sldLayoutId id="2147483664" r:id="rId7"/>
    <p:sldLayoutId id="2147483661" r:id="rId8"/>
    <p:sldLayoutId id="2147483662" r:id="rId9"/>
    <p:sldLayoutId id="2147483663" r:id="rId10"/>
    <p:sldLayoutId id="2147483654" r:id="rId11"/>
    <p:sldLayoutId id="2147483653" r:id="rId12"/>
    <p:sldLayoutId id="2147483667" r:id="rId13"/>
    <p:sldLayoutId id="2147483665" r:id="rId14"/>
    <p:sldLayoutId id="2147483666" r:id="rId15"/>
    <p:sldLayoutId id="2147483652" r:id="rId16"/>
    <p:sldLayoutId id="2147483655" r:id="rId17"/>
    <p:sldLayoutId id="214748365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JOURNEY SCRAPBOOK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Custom Bootcamp </a:t>
            </a:r>
          </a:p>
          <a:p>
            <a:r>
              <a:rPr lang="en-US" b="1" dirty="0">
                <a:solidFill>
                  <a:srgbClr val="002060"/>
                </a:solidFill>
              </a:rPr>
              <a:t>Week-2</a:t>
            </a:r>
          </a:p>
          <a:p>
            <a:r>
              <a:rPr lang="en-US" b="1" dirty="0">
                <a:solidFill>
                  <a:srgbClr val="002060"/>
                </a:solidFill>
              </a:rPr>
              <a:t>Radhika Tibrewal</a:t>
            </a:r>
          </a:p>
        </p:txBody>
      </p:sp>
    </p:spTree>
    <p:extLst>
      <p:ext uri="{BB962C8B-B14F-4D97-AF65-F5344CB8AC3E}">
        <p14:creationId xmlns:p14="http://schemas.microsoft.com/office/powerpoint/2010/main" val="2854968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5"/>
            <a:ext cx="6229530" cy="1325563"/>
          </a:xfrm>
        </p:spPr>
        <p:txBody>
          <a:bodyPr/>
          <a:lstStyle/>
          <a:p>
            <a:r>
              <a:rPr lang="en-US" dirty="0"/>
              <a:t>DAY-5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E659982-0AF4-C21B-660E-40AD548A9491}"/>
              </a:ext>
            </a:extLst>
          </p:cNvPr>
          <p:cNvSpPr txBox="1">
            <a:spLocks/>
          </p:cNvSpPr>
          <p:nvPr/>
        </p:nvSpPr>
        <p:spPr>
          <a:xfrm>
            <a:off x="2165231" y="3259922"/>
            <a:ext cx="2708694" cy="3372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Azure Data Factory - Day 3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1E1C99-1294-8D86-E97C-BA3C416B8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670" y="1465570"/>
            <a:ext cx="4911304" cy="3460113"/>
          </a:xfrm>
        </p:spPr>
        <p:txBody>
          <a:bodyPr>
            <a:noAutofit/>
          </a:bodyPr>
          <a:lstStyle/>
          <a:p>
            <a:pPr algn="l" rtl="0" font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cap="none" dirty="0">
                <a:effectLst/>
              </a:rPr>
              <a:t>Create SQL Database On VM.</a:t>
            </a:r>
          </a:p>
          <a:p>
            <a:pPr algn="l" rtl="0" font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800" b="1" i="0" cap="none" dirty="0">
                <a:effectLst/>
              </a:rPr>
              <a:t>Lookup Table In </a:t>
            </a:r>
            <a:r>
              <a:rPr lang="en-US" sz="1800" b="1" i="0" cap="none" dirty="0" err="1">
                <a:effectLst/>
              </a:rPr>
              <a:t>Sql</a:t>
            </a:r>
            <a:r>
              <a:rPr lang="en-US" sz="1800" b="1" i="0" cap="none" dirty="0">
                <a:effectLst/>
              </a:rPr>
              <a:t> Database</a:t>
            </a:r>
          </a:p>
          <a:p>
            <a:pPr algn="l" rtl="0" font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cap="none" dirty="0">
                <a:effectLst/>
              </a:rPr>
              <a:t>Lookup Table With Foreach Pipeline</a:t>
            </a:r>
          </a:p>
          <a:p>
            <a:pPr algn="l" rtl="0" font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sz="1800" b="1" i="0" cap="none" dirty="0">
                <a:effectLst/>
              </a:rPr>
              <a:t>CDC (Change Data Capture)</a:t>
            </a:r>
          </a:p>
          <a:p>
            <a:pPr algn="l" rtl="0" font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lang="en-US" sz="1800" b="1" i="0" cap="none" dirty="0">
                <a:effectLst/>
              </a:rPr>
              <a:t>Runbook Or Automation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4A03-74BF-CEE9-8904-DDF85FA7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438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EBF5B0EC-2BE3-43F9-5B84-7200FCDF7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297" y="542791"/>
            <a:ext cx="362902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>
            <a:extLst>
              <a:ext uri="{FF2B5EF4-FFF2-40B4-BE49-F238E27FC236}">
                <a16:creationId xmlns:a16="http://schemas.microsoft.com/office/drawing/2014/main" id="{0FF2F0EE-BEB8-9CFD-69EB-C667A3EA2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247" y="542791"/>
            <a:ext cx="364807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1517E27D-2F1B-AC46-42E5-71CB54FA4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684" y="2823978"/>
            <a:ext cx="366712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101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6D4E-8B4F-62B8-F551-56379B923E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577936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5"/>
            <a:ext cx="6229530" cy="1325563"/>
          </a:xfrm>
        </p:spPr>
        <p:txBody>
          <a:bodyPr/>
          <a:lstStyle/>
          <a:p>
            <a:r>
              <a:rPr lang="en-US" dirty="0"/>
              <a:t>DAY-1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E659982-0AF4-C21B-660E-40AD548A9491}"/>
              </a:ext>
            </a:extLst>
          </p:cNvPr>
          <p:cNvSpPr txBox="1">
            <a:spLocks/>
          </p:cNvSpPr>
          <p:nvPr/>
        </p:nvSpPr>
        <p:spPr>
          <a:xfrm>
            <a:off x="2165231" y="3259922"/>
            <a:ext cx="2846716" cy="39951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Azure Storage Types- Day 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1E1C99-1294-8D86-E97C-BA3C416B8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0055" y="776807"/>
            <a:ext cx="4911304" cy="5365745"/>
          </a:xfrm>
        </p:spPr>
        <p:txBody>
          <a:bodyPr>
            <a:noAutofit/>
          </a:bodyPr>
          <a:lstStyle/>
          <a:p>
            <a:pPr marL="228600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</a:rPr>
              <a:t>Create A Resource -&gt; Azure Storage Account</a:t>
            </a:r>
          </a:p>
          <a:p>
            <a:pPr marL="228600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</a:rPr>
              <a:t>Resource Group</a:t>
            </a:r>
          </a:p>
          <a:p>
            <a:pPr marL="228600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</a:rPr>
              <a:t>Storage Account</a:t>
            </a:r>
          </a:p>
          <a:p>
            <a:pPr marL="228600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</a:rPr>
              <a:t>Storage Services</a:t>
            </a:r>
          </a:p>
          <a:p>
            <a:pPr marL="228600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</a:rPr>
              <a:t>Redundancy</a:t>
            </a:r>
          </a:p>
          <a:p>
            <a:pPr marL="685800" lvl="1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+mn-lt"/>
              </a:rPr>
              <a:t>Local Redundancy</a:t>
            </a:r>
          </a:p>
          <a:p>
            <a:pPr marL="685800" lvl="1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+mn-lt"/>
              </a:rPr>
              <a:t>Zone Redundancy</a:t>
            </a:r>
          </a:p>
          <a:p>
            <a:pPr marL="685800" lvl="1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+mn-lt"/>
              </a:rPr>
              <a:t>Geo Redundancy</a:t>
            </a:r>
          </a:p>
          <a:p>
            <a:pPr marL="685800" lvl="1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+mn-lt"/>
              </a:rPr>
              <a:t>Geo Zone Redundancy</a:t>
            </a:r>
          </a:p>
          <a:p>
            <a:pPr marL="228600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</a:rPr>
              <a:t>RAGRS (Read Access Geo Redundant Storage)</a:t>
            </a:r>
          </a:p>
          <a:p>
            <a:pPr marL="685800" lvl="1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+mn-lt"/>
              </a:rPr>
              <a:t>Failover</a:t>
            </a:r>
          </a:p>
          <a:p>
            <a:pPr marL="685800" lvl="1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+mn-lt"/>
              </a:rPr>
              <a:t>Synchronous Replication</a:t>
            </a:r>
          </a:p>
          <a:p>
            <a:pPr marL="228600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</a:rPr>
              <a:t>Security</a:t>
            </a:r>
          </a:p>
          <a:p>
            <a:pPr marL="228600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</a:rPr>
              <a:t>Access Protocols</a:t>
            </a:r>
          </a:p>
          <a:p>
            <a:pPr marL="228600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</a:rPr>
              <a:t>Access Tiers</a:t>
            </a:r>
          </a:p>
          <a:p>
            <a:pPr marL="685800" lvl="1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+mn-lt"/>
              </a:rPr>
              <a:t>Hot</a:t>
            </a:r>
          </a:p>
          <a:p>
            <a:pPr marL="685800" lvl="1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+mn-lt"/>
              </a:rPr>
              <a:t>Cold</a:t>
            </a:r>
          </a:p>
          <a:p>
            <a:pPr marL="685800" lvl="1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+mn-lt"/>
              </a:rPr>
              <a:t>Cool</a:t>
            </a:r>
          </a:p>
          <a:p>
            <a:pPr marL="685800" lvl="1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dirty="0">
                <a:effectLst/>
                <a:latin typeface="+mn-lt"/>
              </a:rPr>
              <a:t>Archive Access</a:t>
            </a:r>
            <a:endParaRPr lang="en-US" sz="1400" dirty="0">
              <a:latin typeface="+mn-lt"/>
            </a:endParaRPr>
          </a:p>
          <a:p>
            <a:pPr marL="342900" indent="-3429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</a:rPr>
              <a:t>Purging &amp; Archiving</a:t>
            </a:r>
          </a:p>
          <a:p>
            <a:pPr marL="342900" indent="-3429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</a:rPr>
              <a:t>Containers - Folder For Storing Files</a:t>
            </a:r>
          </a:p>
          <a:p>
            <a:pPr marL="342900" indent="-3429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</a:rPr>
              <a:t>Azure Tables</a:t>
            </a:r>
          </a:p>
          <a:p>
            <a:pPr marL="342900" indent="-3429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</a:rPr>
              <a:t>Azure Queues</a:t>
            </a:r>
          </a:p>
          <a:p>
            <a:pPr marL="342900" indent="-3429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cap="none" dirty="0">
                <a:effectLst/>
              </a:rPr>
              <a:t>File Shares</a:t>
            </a:r>
          </a:p>
          <a:p>
            <a:pPr marL="228600" marR="0" lvl="0" indent="-22860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Snapshots      </a:t>
            </a:r>
          </a:p>
          <a:p>
            <a:pPr marL="228600" marR="0" lvl="0" indent="-22860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Ingress &amp; Egress </a:t>
            </a:r>
          </a:p>
          <a:p>
            <a:pPr marL="228600" marR="0" lvl="0" indent="-22860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Calibri" panose="020F0502020204030204" pitchFamily="34" charset="0"/>
              </a:rPr>
              <a:t>Static Website </a:t>
            </a:r>
          </a:p>
          <a:p>
            <a:pPr lvl="1" rtl="0" fontAlgn="ctr">
              <a:spcBef>
                <a:spcPts val="0"/>
              </a:spcBef>
              <a:spcAft>
                <a:spcPts val="0"/>
              </a:spcAft>
            </a:pPr>
            <a:endParaRPr lang="en-US" sz="1100" b="0" i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4A03-74BF-CEE9-8904-DDF85FA7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502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7F1ED-F695-C06B-BE86-CC0818DC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3</a:t>
            </a:fld>
            <a:endParaRPr lang="en-US" dirty="0"/>
          </a:p>
        </p:txBody>
      </p:sp>
      <p:pic>
        <p:nvPicPr>
          <p:cNvPr id="2059" name="Picture 11">
            <a:extLst>
              <a:ext uri="{FF2B5EF4-FFF2-40B4-BE49-F238E27FC236}">
                <a16:creationId xmlns:a16="http://schemas.microsoft.com/office/drawing/2014/main" id="{ABFA532C-619A-D405-EEE2-EEBB2D976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53" y="261447"/>
            <a:ext cx="337185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2FEAA17A-C08B-7193-E57F-D6D5B586B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78" y="2373328"/>
            <a:ext cx="340042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>
            <a:extLst>
              <a:ext uri="{FF2B5EF4-FFF2-40B4-BE49-F238E27FC236}">
                <a16:creationId xmlns:a16="http://schemas.microsoft.com/office/drawing/2014/main" id="{29B59719-830D-0856-A5DD-45DBE278B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028" y="295953"/>
            <a:ext cx="3409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BA3DF8C3-640E-F408-494F-9AEA6277E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603" y="2435240"/>
            <a:ext cx="3352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>
            <a:extLst>
              <a:ext uri="{FF2B5EF4-FFF2-40B4-BE49-F238E27FC236}">
                <a16:creationId xmlns:a16="http://schemas.microsoft.com/office/drawing/2014/main" id="{02C4D195-74ED-D5DC-6505-A7F551B15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03" y="305478"/>
            <a:ext cx="3267075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C01CA3A9-2556-58BA-6656-AF7D75C19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643" y="2435240"/>
            <a:ext cx="318993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>
            <a:extLst>
              <a:ext uri="{FF2B5EF4-FFF2-40B4-BE49-F238E27FC236}">
                <a16:creationId xmlns:a16="http://schemas.microsoft.com/office/drawing/2014/main" id="{436CFA1E-5BD5-1DE1-D7EB-1BC453FDD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314" y="4435251"/>
            <a:ext cx="333375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C1DDC3BB-4423-A1B0-85D5-7F788B6C8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939" y="4435251"/>
            <a:ext cx="340995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967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5"/>
            <a:ext cx="6229530" cy="1325563"/>
          </a:xfrm>
        </p:spPr>
        <p:txBody>
          <a:bodyPr/>
          <a:lstStyle/>
          <a:p>
            <a:r>
              <a:rPr lang="en-US" dirty="0"/>
              <a:t>DAY-2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E659982-0AF4-C21B-660E-40AD548A9491}"/>
              </a:ext>
            </a:extLst>
          </p:cNvPr>
          <p:cNvSpPr txBox="1">
            <a:spLocks/>
          </p:cNvSpPr>
          <p:nvPr/>
        </p:nvSpPr>
        <p:spPr>
          <a:xfrm>
            <a:off x="2165231" y="3259922"/>
            <a:ext cx="2708694" cy="3372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Azure Storage Types- Day 2 &amp; Azure Data Factory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1E1C99-1294-8D86-E97C-BA3C416B8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4175" y="577049"/>
            <a:ext cx="4911304" cy="5365745"/>
          </a:xfrm>
        </p:spPr>
        <p:txBody>
          <a:bodyPr>
            <a:noAutofit/>
          </a:bodyPr>
          <a:lstStyle/>
          <a:p>
            <a:pPr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Access Keys : Lifetime</a:t>
            </a:r>
          </a:p>
          <a:p>
            <a:pPr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SAS (Shared Access Signature) : Time-bounded</a:t>
            </a:r>
          </a:p>
          <a:p>
            <a:pPr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600" b="0" i="0" cap="none" dirty="0">
                <a:effectLst/>
              </a:rPr>
              <a:t>Azure Key Vaults</a:t>
            </a:r>
          </a:p>
          <a:p>
            <a:pPr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sz="1600" b="0" i="0" cap="none" dirty="0">
                <a:effectLst/>
              </a:rPr>
              <a:t>Access Control (IAM) : Check Access Here</a:t>
            </a:r>
          </a:p>
          <a:p>
            <a:pPr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lang="en-US" sz="1600" b="0" i="0" cap="none" dirty="0">
                <a:effectLst/>
              </a:rPr>
              <a:t>Azure Data Factory :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b="0" i="0" dirty="0">
                <a:effectLst/>
                <a:latin typeface="+mn-lt"/>
              </a:rPr>
              <a:t>Data Engineer Activities:</a:t>
            </a:r>
          </a:p>
          <a:p>
            <a:pPr marL="1143000" lvl="2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600" b="0" i="0" dirty="0">
                <a:effectLst/>
              </a:rPr>
              <a:t>ETL (Extract,Transform,Load)</a:t>
            </a:r>
          </a:p>
          <a:p>
            <a:pPr marL="1143000" lvl="2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600" b="0" i="0" dirty="0">
                <a:effectLst/>
              </a:rPr>
              <a:t>ELT</a:t>
            </a:r>
          </a:p>
          <a:p>
            <a:pPr marL="1143000" lvl="2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600" b="0" i="0" dirty="0">
                <a:effectLst/>
              </a:rPr>
              <a:t>Azure Databricks - Transformation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b="0" i="0" dirty="0">
                <a:effectLst/>
                <a:latin typeface="+mn-lt"/>
              </a:rPr>
              <a:t>Data Orchestration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b="0" i="0" dirty="0">
                <a:effectLst/>
                <a:latin typeface="+mn-lt"/>
              </a:rPr>
              <a:t>ADF Components:</a:t>
            </a:r>
          </a:p>
          <a:p>
            <a:pPr marL="1143000" lvl="2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600" b="0" i="0" dirty="0">
                <a:effectLst/>
              </a:rPr>
              <a:t>Pipelines : Combination Of One Or More Activities</a:t>
            </a:r>
          </a:p>
          <a:p>
            <a:pPr marL="1143000" lvl="2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600" b="0" i="0" dirty="0">
                <a:effectLst/>
              </a:rPr>
              <a:t>Activities</a:t>
            </a:r>
          </a:p>
          <a:p>
            <a:pPr marL="1143000" lvl="2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600" b="0" i="0" dirty="0">
                <a:effectLst/>
              </a:rPr>
              <a:t>Datasets</a:t>
            </a:r>
          </a:p>
          <a:p>
            <a:pPr marL="1143000" lvl="2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600" b="0" i="0" dirty="0">
                <a:effectLst/>
              </a:rPr>
              <a:t>Linked Services : To Access Particular Directory This Is Used.</a:t>
            </a:r>
          </a:p>
          <a:p>
            <a:pPr marL="1143000" lvl="2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600" b="0" i="0" dirty="0">
                <a:effectLst/>
              </a:rPr>
              <a:t>Integration Runtime : Gateway Or Bridge To Connect For Data Extraction.</a:t>
            </a:r>
          </a:p>
          <a:p>
            <a:pPr marL="1600200" lvl="3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dirty="0">
                <a:effectLst/>
              </a:rPr>
              <a:t>Azure Auto Resolved (Default)</a:t>
            </a:r>
          </a:p>
          <a:p>
            <a:pPr marL="1600200" lvl="3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dirty="0">
                <a:effectLst/>
              </a:rPr>
              <a:t>Self-hosted</a:t>
            </a:r>
          </a:p>
          <a:p>
            <a:pPr marL="1600200" lvl="3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dirty="0">
                <a:effectLst/>
              </a:rPr>
              <a:t>Azure SSIS</a:t>
            </a:r>
          </a:p>
          <a:p>
            <a:pPr marL="1143000" lvl="2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600" b="0" i="0" dirty="0">
                <a:effectLst/>
              </a:rPr>
              <a:t>Triggers</a:t>
            </a:r>
          </a:p>
          <a:p>
            <a:pPr marL="1143000" lvl="2" indent="-22860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600" b="0" i="0" dirty="0">
                <a:effectLst/>
              </a:rPr>
              <a:t>Data Flow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b="0" i="0" dirty="0">
                <a:effectLst/>
                <a:latin typeface="+mn-lt"/>
              </a:rPr>
              <a:t>Parameterization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b="0" i="0" dirty="0">
                <a:effectLst/>
                <a:latin typeface="+mn-lt"/>
              </a:rPr>
              <a:t>Pipelines</a:t>
            </a:r>
          </a:p>
          <a:p>
            <a:pPr algn="l" rtl="0" fontAlgn="ctr">
              <a:spcBef>
                <a:spcPts val="0"/>
              </a:spcBef>
              <a:spcAft>
                <a:spcPts val="0"/>
              </a:spcAft>
            </a:pPr>
            <a:endParaRPr lang="en-US" sz="1600" b="0" i="0" cap="none" dirty="0">
              <a:effectLst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4A03-74BF-CEE9-8904-DDF85FA7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240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7F1ED-F695-C06B-BE86-CC0818DC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4645" y="6421676"/>
            <a:ext cx="987552" cy="310896"/>
          </a:xfrm>
        </p:spPr>
        <p:txBody>
          <a:bodyPr/>
          <a:lstStyle/>
          <a:p>
            <a:fld id="{58FB4751-880F-D840-AAA9-3A15815CC996}" type="slidenum">
              <a:rPr lang="en-US" smtClean="0"/>
              <a:t>5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D1EEA7-F80B-927B-77C9-AC76BF395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75" y="261467"/>
            <a:ext cx="3324225" cy="183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B73B99B2-8663-AB43-82A9-66842D0F2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591" y="261467"/>
            <a:ext cx="33051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FFD1415-3337-D711-8D95-06E143757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841" y="261467"/>
            <a:ext cx="3276600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E70C76D6-E6F2-FF03-6B10-7A6BAE815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75" y="2204568"/>
            <a:ext cx="3324225" cy="183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7F011FA-6650-A68F-B5B1-DA9901F7C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590" y="2204569"/>
            <a:ext cx="330517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>
            <a:extLst>
              <a:ext uri="{FF2B5EF4-FFF2-40B4-BE49-F238E27FC236}">
                <a16:creationId xmlns:a16="http://schemas.microsoft.com/office/drawing/2014/main" id="{6D0ADE4F-3D3F-753A-A48D-C2EC68298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066" y="2204568"/>
            <a:ext cx="325437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99EFD36C-8FD8-AD79-E2C0-27E4E6194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850" y="4138144"/>
            <a:ext cx="3924300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07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5"/>
            <a:ext cx="6229530" cy="1325563"/>
          </a:xfrm>
        </p:spPr>
        <p:txBody>
          <a:bodyPr/>
          <a:lstStyle/>
          <a:p>
            <a:r>
              <a:rPr lang="en-US" dirty="0"/>
              <a:t>DAY-3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E659982-0AF4-C21B-660E-40AD548A9491}"/>
              </a:ext>
            </a:extLst>
          </p:cNvPr>
          <p:cNvSpPr txBox="1">
            <a:spLocks/>
          </p:cNvSpPr>
          <p:nvPr/>
        </p:nvSpPr>
        <p:spPr>
          <a:xfrm>
            <a:off x="2165231" y="3259922"/>
            <a:ext cx="2708694" cy="3372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Azure Data Factory - Day 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1E1C99-1294-8D86-E97C-BA3C416B8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4175" y="577049"/>
            <a:ext cx="4911304" cy="5365745"/>
          </a:xfrm>
        </p:spPr>
        <p:txBody>
          <a:bodyPr>
            <a:noAutofit/>
          </a:bodyPr>
          <a:lstStyle/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cap="none" dirty="0">
                <a:effectLst/>
              </a:rPr>
              <a:t>Create Data Factory</a:t>
            </a:r>
          </a:p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600" b="0" i="0" cap="none" dirty="0">
                <a:effectLst/>
              </a:rPr>
              <a:t>Activities In Pipeline :</a:t>
            </a:r>
          </a:p>
          <a:p>
            <a:pPr marL="742950" lvl="1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b="0" i="0" dirty="0">
                <a:effectLst/>
                <a:latin typeface="+mn-lt"/>
              </a:rPr>
              <a:t>String, Boolean, Array And Integer Activities In Pipelines</a:t>
            </a:r>
          </a:p>
          <a:p>
            <a:pPr marL="742950" lvl="1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b="0" i="0" dirty="0">
                <a:effectLst/>
                <a:latin typeface="+mn-lt"/>
              </a:rPr>
              <a:t>Execute Pipeline Activity</a:t>
            </a:r>
          </a:p>
          <a:p>
            <a:pPr marL="742950" lvl="1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b="0" i="0" dirty="0">
                <a:effectLst/>
                <a:latin typeface="+mn-lt"/>
              </a:rPr>
              <a:t>SSIS Package (Azure SSIS IR - Required For This Package)</a:t>
            </a:r>
          </a:p>
          <a:p>
            <a:pPr marL="742950" lvl="1" indent="-28575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600" b="0" i="0" dirty="0">
                <a:effectLst/>
                <a:latin typeface="+mn-lt"/>
              </a:rPr>
              <a:t>Get Metadata Activity</a:t>
            </a:r>
          </a:p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Copy Data Activity Implementation</a:t>
            </a:r>
          </a:p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Parameter Concept Implementation</a:t>
            </a:r>
          </a:p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Triggers</a:t>
            </a:r>
          </a:p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cap="none" dirty="0">
                <a:effectLst/>
              </a:rPr>
              <a:t>Get Metadata Activity</a:t>
            </a:r>
          </a:p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7"/>
            </a:pPr>
            <a:r>
              <a:rPr lang="en-US" sz="1600" b="0" i="0" cap="none" dirty="0">
                <a:effectLst/>
              </a:rPr>
              <a:t>If-else Condition For Get Metadata In Pipelines.</a:t>
            </a:r>
          </a:p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8"/>
            </a:pPr>
            <a:r>
              <a:rPr lang="en-US" sz="1600" b="0" i="0" cap="none" dirty="0">
                <a:effectLst/>
              </a:rPr>
              <a:t>For Each Loop</a:t>
            </a:r>
          </a:p>
          <a:p>
            <a:pPr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600" b="0" i="0" cap="none" dirty="0">
              <a:effectLst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4A03-74BF-CEE9-8904-DDF85FA7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928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7F1ED-F695-C06B-BE86-CC0818DC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4645" y="6421676"/>
            <a:ext cx="987552" cy="310896"/>
          </a:xfrm>
        </p:spPr>
        <p:txBody>
          <a:bodyPr/>
          <a:lstStyle/>
          <a:p>
            <a:fld id="{58FB4751-880F-D840-AAA9-3A15815CC996}" type="slidenum">
              <a:rPr lang="en-US" smtClean="0"/>
              <a:t>7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FB1FF7F-D33C-86DA-A5ED-8B6BE2808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25" y="565809"/>
            <a:ext cx="5179632" cy="288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DCB5871D-86AE-D014-E2BE-FA707C38E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572267"/>
            <a:ext cx="5218382" cy="286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0E03245-4983-F8E1-8831-AC5989249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725" y="3578825"/>
            <a:ext cx="5192549" cy="25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5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66" y="2333875"/>
            <a:ext cx="6229530" cy="1325563"/>
          </a:xfrm>
        </p:spPr>
        <p:txBody>
          <a:bodyPr/>
          <a:lstStyle/>
          <a:p>
            <a:r>
              <a:rPr lang="en-US" dirty="0"/>
              <a:t>DAY-4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E659982-0AF4-C21B-660E-40AD548A9491}"/>
              </a:ext>
            </a:extLst>
          </p:cNvPr>
          <p:cNvSpPr txBox="1">
            <a:spLocks/>
          </p:cNvSpPr>
          <p:nvPr/>
        </p:nvSpPr>
        <p:spPr>
          <a:xfrm>
            <a:off x="2165231" y="3259922"/>
            <a:ext cx="2708694" cy="3372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</a:rPr>
              <a:t>Azure Data Factory - Day 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1E1C99-1294-8D86-E97C-BA3C416B8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670" y="1465570"/>
            <a:ext cx="4911304" cy="3460113"/>
          </a:xfrm>
        </p:spPr>
        <p:txBody>
          <a:bodyPr>
            <a:noAutofit/>
          </a:bodyPr>
          <a:lstStyle/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Data(resource)transformation Using Data Flow.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For Each Activity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Data Flows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Dataflow Expression Builder And Derived Columns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Surrogate Key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For Each Container And Get Metadata</a:t>
            </a:r>
          </a:p>
          <a:p>
            <a:pPr marL="342900" indent="-342900" algn="l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cap="none" dirty="0">
                <a:effectLst/>
              </a:rPr>
              <a:t>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974A03-74BF-CEE9-8904-DDF85FA77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458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7F1ED-F695-C06B-BE86-CC0818DC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4645" y="6421676"/>
            <a:ext cx="987552" cy="310896"/>
          </a:xfrm>
        </p:spPr>
        <p:txBody>
          <a:bodyPr/>
          <a:lstStyle/>
          <a:p>
            <a:fld id="{58FB4751-880F-D840-AAA9-3A15815CC996}" type="slidenum">
              <a:rPr lang="en-US" smtClean="0"/>
              <a:t>9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169C4F0-0FF9-FA36-52B7-6D117921B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65" y="237508"/>
            <a:ext cx="38576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>
            <a:extLst>
              <a:ext uri="{FF2B5EF4-FFF2-40B4-BE49-F238E27FC236}">
                <a16:creationId xmlns:a16="http://schemas.microsoft.com/office/drawing/2014/main" id="{3E038D01-3E8B-B060-4D1E-1CC3250A4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7" y="256558"/>
            <a:ext cx="3819525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971174C-C59F-CD9B-9313-8B946297D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710" y="251795"/>
            <a:ext cx="38576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6AA42EBD-D9E8-3687-6819-6513392E5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65" y="2483559"/>
            <a:ext cx="3857625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B988A6D7-3988-9C68-127F-965C00625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7" y="2483559"/>
            <a:ext cx="3819525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>
            <a:extLst>
              <a:ext uri="{FF2B5EF4-FFF2-40B4-BE49-F238E27FC236}">
                <a16:creationId xmlns:a16="http://schemas.microsoft.com/office/drawing/2014/main" id="{71F37A4D-4FB4-362A-89E5-1092D14F3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709" y="2483559"/>
            <a:ext cx="3857625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75F44CB5-01CA-6CE7-EE9C-4B1544935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7" y="4910585"/>
            <a:ext cx="3771900" cy="169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25673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s_Organic_Presentation_Win32_SW_v10.potx" id="{F6C2ABF3-C322-42BE-B48A-63C78EC4C218}" vid="{F577DF72-62B0-42B0-B34E-786789A797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3FD1EE-2EF1-42E3-9260-53F7A9198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9A499FA-9FE2-4A54-8493-B62A0ECF167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07964E6-3618-4106-9F0D-0B5B9150681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{AFF2A766-C521-4110-9A6E-7A9917156722}tf11964407_win32</Template>
  <TotalTime>2395</TotalTime>
  <Words>328</Words>
  <Application>Microsoft Office PowerPoint</Application>
  <PresentationFormat>Widescreen</PresentationFormat>
  <Paragraphs>98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Courier New</vt:lpstr>
      <vt:lpstr>Gill Sans Nova</vt:lpstr>
      <vt:lpstr>Gill Sans Nova Light</vt:lpstr>
      <vt:lpstr>Sagona Book</vt:lpstr>
      <vt:lpstr>Custom</vt:lpstr>
      <vt:lpstr>JOURNEY SCRAPBOOK</vt:lpstr>
      <vt:lpstr>DAY-1</vt:lpstr>
      <vt:lpstr>PowerPoint Presentation</vt:lpstr>
      <vt:lpstr>DAY-2</vt:lpstr>
      <vt:lpstr>PowerPoint Presentation</vt:lpstr>
      <vt:lpstr>DAY-3</vt:lpstr>
      <vt:lpstr>PowerPoint Presentation</vt:lpstr>
      <vt:lpstr>DAY-4</vt:lpstr>
      <vt:lpstr>PowerPoint Presentation</vt:lpstr>
      <vt:lpstr>DAY-5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SCRAPBOOK</dc:title>
  <dc:creator>Dhir, Anushka SBOBNG-PTIY/FEA</dc:creator>
  <cp:lastModifiedBy>Tibrewal, Radhika SBOBNG-PTIY/FUG</cp:lastModifiedBy>
  <cp:revision>2</cp:revision>
  <dcterms:created xsi:type="dcterms:W3CDTF">2023-08-23T03:23:51Z</dcterms:created>
  <dcterms:modified xsi:type="dcterms:W3CDTF">2023-09-08T18:04:36Z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